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300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12344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 an Anthropic Artifacts-like Feature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428625" y="1834493"/>
            <a:ext cx="828675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Implementing a dual-canvas interface with Next.js, TypeScript, Tailwind CSS, and Convex database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3091793"/>
            <a:ext cx="4286250" cy="2409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748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Convex Database for Real-time Persistence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67991"/>
            <a:ext cx="171450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1028700"/>
            <a:ext cx="128969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Reactive Queries 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685800" y="1323380"/>
            <a:ext cx="33928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Automatically re-executes queries when underlying data 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685800" y="1503397"/>
            <a:ext cx="33251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changes, pushing fresh results to all subscribed clients. </a:t>
            </a:r>
            <a:endParaRPr lang="en-US" sz="942" dirty="0"/>
          </a:p>
        </p:txBody>
      </p:sp>
      <p:sp>
        <p:nvSpPr>
          <p:cNvPr id="8" name="Shape 4"/>
          <p:cNvSpPr/>
          <p:nvPr/>
        </p:nvSpPr>
        <p:spPr>
          <a:xfrm>
            <a:off x="685800" y="1738778"/>
            <a:ext cx="3814763" cy="754335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9" name="Text 5"/>
          <p:cNvSpPr/>
          <p:nvPr/>
        </p:nvSpPr>
        <p:spPr>
          <a:xfrm>
            <a:off x="771525" y="1797714"/>
            <a:ext cx="7305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// React client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771525" y="1957722"/>
            <a:ext cx="3216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const document = useQuery(api.documents.getDocument, {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771525" y="2117731"/>
            <a:ext cx="6572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documentId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771525" y="2277740"/>
            <a:ext cx="1083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}); </a:t>
            </a:r>
            <a:endParaRPr lang="en-US" sz="837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660991"/>
            <a:ext cx="171450" cy="15716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85800" y="2621700"/>
            <a:ext cx="124410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Document Store </a:t>
            </a:r>
            <a:endParaRPr lang="en-US" sz="1238" dirty="0"/>
          </a:p>
        </p:txBody>
      </p:sp>
      <p:sp>
        <p:nvSpPr>
          <p:cNvPr id="15" name="Text 10"/>
          <p:cNvSpPr/>
          <p:nvPr/>
        </p:nvSpPr>
        <p:spPr>
          <a:xfrm>
            <a:off x="685800" y="2914594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Flexible storage for rich text content as JSON, perfectly suited for ProseMirror's document model. </a:t>
            </a:r>
            <a:endParaRPr lang="en-US" sz="942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442506"/>
            <a:ext cx="171450" cy="15716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85800" y="3403216"/>
            <a:ext cx="2252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ProseMirror Sync Component </a:t>
            </a:r>
            <a:endParaRPr lang="en-US" sz="1238" dirty="0"/>
          </a:p>
        </p:txBody>
      </p:sp>
      <p:sp>
        <p:nvSpPr>
          <p:cNvPr id="18" name="Text 12"/>
          <p:cNvSpPr/>
          <p:nvPr/>
        </p:nvSpPr>
        <p:spPr>
          <a:xfrm>
            <a:off x="685800" y="3696109"/>
            <a:ext cx="3814763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Convex provides a dedicated component for syncing TipTap/ProseMirror with the database, handling operational transformations. </a:t>
            </a:r>
            <a:endParaRPr lang="en-US" sz="942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4404038"/>
            <a:ext cx="171450" cy="15716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85800" y="4364748"/>
            <a:ext cx="128213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Server Functions </a:t>
            </a:r>
            <a:endParaRPr lang="en-US" sz="1238" dirty="0"/>
          </a:p>
        </p:txBody>
      </p:sp>
      <p:sp>
        <p:nvSpPr>
          <p:cNvPr id="21" name="Text 14"/>
          <p:cNvSpPr/>
          <p:nvPr/>
        </p:nvSpPr>
        <p:spPr>
          <a:xfrm>
            <a:off x="685800" y="4657641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Secure mutations and actions for applying document changes and enforcing business logic. </a:t>
            </a:r>
            <a:endParaRPr lang="en-US" sz="942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028700"/>
            <a:ext cx="3929063" cy="33573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463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Anthropic Artifacts Implementation Patterns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67991"/>
            <a:ext cx="171450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1028700"/>
            <a:ext cx="102376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Core Concept 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685800" y="1321594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Interactive windows displaying AI-generated content that can be further refined by both user and AI in real-time. </a:t>
            </a:r>
            <a:endParaRPr lang="en-US" sz="94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849506"/>
            <a:ext cx="171450" cy="157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5800" y="1810215"/>
            <a:ext cx="21253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LLM Access to Artifact State </a:t>
            </a:r>
            <a:endParaRPr lang="en-US" sz="1238" dirty="0"/>
          </a:p>
        </p:txBody>
      </p:sp>
      <p:sp>
        <p:nvSpPr>
          <p:cNvPr id="9" name="Text 4"/>
          <p:cNvSpPr/>
          <p:nvPr/>
        </p:nvSpPr>
        <p:spPr>
          <a:xfrm>
            <a:off x="685800" y="2103109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LLM must be able to read the current content of artifacts to make targeted edits, using selective context techniques. 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631021"/>
            <a:ext cx="171450" cy="157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5800" y="2591730"/>
            <a:ext cx="17717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Structured LLM Output </a:t>
            </a:r>
            <a:endParaRPr lang="en-US" sz="1238" dirty="0"/>
          </a:p>
        </p:txBody>
      </p:sp>
      <p:sp>
        <p:nvSpPr>
          <p:cNvPr id="12" name="Text 6"/>
          <p:cNvSpPr/>
          <p:nvPr/>
        </p:nvSpPr>
        <p:spPr>
          <a:xfrm>
            <a:off x="685800" y="2884624"/>
            <a:ext cx="3814763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LLM generates structured data for edits (JSON objects describing insertions, deletions, replacements) rather than full document rewrites. </a:t>
            </a:r>
            <a:endParaRPr lang="en-US" sz="942" dirty="0"/>
          </a:p>
        </p:txBody>
      </p:sp>
      <p:sp>
        <p:nvSpPr>
          <p:cNvPr id="13" name="Text 7"/>
          <p:cNvSpPr/>
          <p:nvPr/>
        </p:nvSpPr>
        <p:spPr>
          <a:xfrm>
            <a:off x="685800" y="3567550"/>
            <a:ext cx="38147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Inferred Workflow</a:t>
            </a:r>
            <a:endParaRPr lang="en-US" sz="1238" dirty="0"/>
          </a:p>
        </p:txBody>
      </p:sp>
      <p:sp>
        <p:nvSpPr>
          <p:cNvPr id="14" name="Text 8"/>
          <p:cNvSpPr/>
          <p:nvPr/>
        </p:nvSpPr>
        <p:spPr>
          <a:xfrm>
            <a:off x="685800" y="3917593"/>
            <a:ext cx="1094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852394" y="3917593"/>
            <a:ext cx="177580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prompt in chat interface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685800" y="4167625"/>
            <a:ext cx="1094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852394" y="4167625"/>
            <a:ext cx="260995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LLM processes prompt with artifact context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685800" y="4417656"/>
            <a:ext cx="1094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852394" y="4417656"/>
            <a:ext cx="26511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orchestrates changes to document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685800" y="4667687"/>
            <a:ext cx="1094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852394" y="4667687"/>
            <a:ext cx="288102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renders updates with visual indicators</a:t>
            </a:r>
            <a:endParaRPr lang="en-US" sz="942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028700"/>
            <a:ext cx="3929063" cy="32036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492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 &amp; Key Takeaways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67991"/>
            <a:ext cx="171450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1028700"/>
            <a:ext cx="207235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TipTap for Rich Text Editing 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685800" y="1321594"/>
            <a:ext cx="3814763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Leverage TipTap's extensibility and Collaboration extension with WebSocket servers for robust real-time collaborative editing. </a:t>
            </a:r>
            <a:endParaRPr lang="en-US" sz="94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029523"/>
            <a:ext cx="171450" cy="157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5800" y="1990232"/>
            <a:ext cx="287530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Intelligent LLM Context Management </a:t>
            </a:r>
            <a:endParaRPr lang="en-US" sz="1238" dirty="0"/>
          </a:p>
        </p:txBody>
      </p:sp>
      <p:sp>
        <p:nvSpPr>
          <p:cNvPr id="9" name="Text 4"/>
          <p:cNvSpPr/>
          <p:nvPr/>
        </p:nvSpPr>
        <p:spPr>
          <a:xfrm>
            <a:off x="685800" y="2283126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 only necessary document context to the LLM and have it generate structured edits rather than full document rewrites. 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811038"/>
            <a:ext cx="171450" cy="157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5800" y="2771747"/>
            <a:ext cx="166655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Clear Visual Feedback </a:t>
            </a:r>
            <a:endParaRPr lang="en-US" sz="1238" dirty="0"/>
          </a:p>
        </p:txBody>
      </p:sp>
      <p:sp>
        <p:nvSpPr>
          <p:cNvPr id="12" name="Text 6"/>
          <p:cNvSpPr/>
          <p:nvPr/>
        </p:nvSpPr>
        <p:spPr>
          <a:xfrm>
            <a:off x="685800" y="3064641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 comprehensive visual indicators for presence, awareness, and AI-driven changes with distinct styling. </a:t>
            </a:r>
            <a:endParaRPr lang="en-US" sz="942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592553"/>
            <a:ext cx="171450" cy="1571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5800" y="3553262"/>
            <a:ext cx="252104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Convex for Real-time Persistence </a:t>
            </a:r>
            <a:endParaRPr lang="en-US" sz="1238" dirty="0"/>
          </a:p>
        </p:txBody>
      </p:sp>
      <p:sp>
        <p:nvSpPr>
          <p:cNvPr id="15" name="Text 8"/>
          <p:cNvSpPr/>
          <p:nvPr/>
        </p:nvSpPr>
        <p:spPr>
          <a:xfrm>
            <a:off x="685800" y="3846156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Harness Convex's reactive database capabilities to store and synchronize document state in real-time across all clients. </a:t>
            </a:r>
            <a:endParaRPr lang="en-US" sz="942" dirty="0"/>
          </a:p>
        </p:txBody>
      </p:sp>
      <p:sp>
        <p:nvSpPr>
          <p:cNvPr id="16" name="Text 9"/>
          <p:cNvSpPr/>
          <p:nvPr/>
        </p:nvSpPr>
        <p:spPr>
          <a:xfrm>
            <a:off x="685800" y="4377640"/>
            <a:ext cx="381476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i="1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integrating these technologies effectively, you can create a powerful human-AI collaborative content creation platform. </a:t>
            </a:r>
            <a:endParaRPr lang="en-US" sz="1046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028700"/>
            <a:ext cx="3929063" cy="22100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Dual-Canvas Concept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157288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7225" y="1137642"/>
            <a:ext cx="10712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 Interface: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1728508" y="1137642"/>
            <a:ext cx="21401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Users interact with an AI model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657225" y="1351955"/>
            <a:ext cx="36963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through natural language prompts, requesting content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657225" y="1566267"/>
            <a:ext cx="19059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generation or modifications. </a:t>
            </a:r>
            <a:endParaRPr lang="en-US" sz="104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914525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7225" y="1894880"/>
            <a:ext cx="10170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Editor Canvas: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1674233" y="1894880"/>
            <a:ext cx="25844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rich text editor (TipTap) displays and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657225" y="2109192"/>
            <a:ext cx="34071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allows editing of AI-generated content in real-time. </a:t>
            </a:r>
            <a:endParaRPr lang="en-US" sz="1046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457450"/>
            <a:ext cx="142875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7225" y="2437805"/>
            <a:ext cx="15602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Seamless Integration: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2217437" y="2437805"/>
            <a:ext cx="19668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Changes in either canvas are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657225" y="2652117"/>
            <a:ext cx="3745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synchronized, allowing for iterative refinement between 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657225" y="2866430"/>
            <a:ext cx="8049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and AI. </a:t>
            </a:r>
            <a:endParaRPr lang="en-US" sz="1046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214688"/>
            <a:ext cx="178594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92944" y="3195042"/>
            <a:ext cx="18113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Collaborative Experience: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2504331" y="3195042"/>
            <a:ext cx="18918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Multiple users can view and 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692944" y="3409355"/>
            <a:ext cx="36897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edit the same document simultaneously, with real-time 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692944" y="3623667"/>
            <a:ext cx="5830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updates. </a:t>
            </a:r>
            <a:endParaRPr lang="en-US" sz="1046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5" y="1128713"/>
            <a:ext cx="4000500" cy="22502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72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 Stack &amp; Architecture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17157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1128713"/>
            <a:ext cx="76605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Frontend 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57225" y="1471613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Next.js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657225" y="1743075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TypeScript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657225" y="2014538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Tailwind CSS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657225" y="2286000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Shadcn UI Components</a:t>
            </a:r>
            <a:endParaRPr lang="en-US" sz="1046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714625"/>
            <a:ext cx="150019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64369" y="2671763"/>
            <a:ext cx="133233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Backend &amp; Data 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57225" y="3014663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Convex Database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657225" y="3286125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WebSocket Server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714750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85800" y="3671888"/>
            <a:ext cx="185168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Editor &amp; Collaboration 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57225" y="4014788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TipTap Editor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657225" y="4286250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ProseMirror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657225" y="4557713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Operational Transformation</a:t>
            </a:r>
            <a:endParaRPr lang="en-US" sz="1046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4986338"/>
            <a:ext cx="214313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28663" y="4943475"/>
            <a:ext cx="117991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 Integration </a:t>
            </a:r>
            <a:endParaRPr lang="en-US" sz="1350" dirty="0"/>
          </a:p>
        </p:txBody>
      </p:sp>
      <p:sp>
        <p:nvSpPr>
          <p:cNvPr id="21" name="Text 14"/>
          <p:cNvSpPr/>
          <p:nvPr/>
        </p:nvSpPr>
        <p:spPr>
          <a:xfrm>
            <a:off x="657225" y="5286375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LLM API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657225" y="5557838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 Management</a:t>
            </a:r>
            <a:endParaRPr lang="en-US" sz="1046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5" y="1128713"/>
            <a:ext cx="4000500" cy="23417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86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TipTap Editor Integration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28625" y="1128713"/>
            <a:ext cx="200025" cy="200025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28713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714375" y="1137642"/>
            <a:ext cx="2073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TipTap and Extensions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714375" y="1400175"/>
            <a:ext cx="3714750" cy="457200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8" name="Text 5"/>
          <p:cNvSpPr/>
          <p:nvPr/>
        </p:nvSpPr>
        <p:spPr>
          <a:xfrm>
            <a:off x="714375" y="1400175"/>
            <a:ext cx="3714750" cy="457200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npm install @tiptap/react @tiptap/starter-kit @tiptap/extension-collaboration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428625" y="1971675"/>
            <a:ext cx="200025" cy="200025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10" name="Text 7"/>
          <p:cNvSpPr/>
          <p:nvPr/>
        </p:nvSpPr>
        <p:spPr>
          <a:xfrm>
            <a:off x="428625" y="1971675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714375" y="1980605"/>
            <a:ext cx="24567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Initialize Editor with Collaboration</a:t>
            </a:r>
            <a:endParaRPr lang="en-US" sz="1046" dirty="0"/>
          </a:p>
        </p:txBody>
      </p:sp>
      <p:sp>
        <p:nvSpPr>
          <p:cNvPr id="12" name="Shape 9"/>
          <p:cNvSpPr/>
          <p:nvPr/>
        </p:nvSpPr>
        <p:spPr>
          <a:xfrm>
            <a:off x="714375" y="2243138"/>
            <a:ext cx="3714750" cy="1485900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13" name="Text 10"/>
          <p:cNvSpPr/>
          <p:nvPr/>
        </p:nvSpPr>
        <p:spPr>
          <a:xfrm>
            <a:off x="800100" y="2307431"/>
            <a:ext cx="13556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const editor = useEditor({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800100" y="2478881"/>
            <a:ext cx="6757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extensions: [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800100" y="2650331"/>
            <a:ext cx="5404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StarterKit,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800100" y="2821781"/>
            <a:ext cx="13456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Collaboration.configure({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800100" y="2993231"/>
            <a:ext cx="11099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document: initialDoc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800100" y="3164681"/>
            <a:ext cx="777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})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800100" y="3336131"/>
            <a:ext cx="376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]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00100" y="3507581"/>
            <a:ext cx="777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}) 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428625" y="3843338"/>
            <a:ext cx="200025" cy="200025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22" name="Text 19"/>
          <p:cNvSpPr/>
          <p:nvPr/>
        </p:nvSpPr>
        <p:spPr>
          <a:xfrm>
            <a:off x="428625" y="3843338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714375" y="3852267"/>
            <a:ext cx="25246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UI with Shadcn Components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714375" y="4057650"/>
            <a:ext cx="37147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 toolbar, menus, and editor interface using Shadcn UI components for consistent design.</a:t>
            </a:r>
            <a:endParaRPr lang="en-US" sz="1046" dirty="0"/>
          </a:p>
        </p:txBody>
      </p:sp>
      <p:sp>
        <p:nvSpPr>
          <p:cNvPr id="25" name="Shape 22"/>
          <p:cNvSpPr/>
          <p:nvPr/>
        </p:nvSpPr>
        <p:spPr>
          <a:xfrm>
            <a:off x="428625" y="4600575"/>
            <a:ext cx="200025" cy="200025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26" name="Text 23"/>
          <p:cNvSpPr/>
          <p:nvPr/>
        </p:nvSpPr>
        <p:spPr>
          <a:xfrm>
            <a:off x="428625" y="4600575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714375" y="4609505"/>
            <a:ext cx="21470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to Real-time Backend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714375" y="4814888"/>
            <a:ext cx="37147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 with WebSocket server (Hocuspocus/Liveblocks) and Convex for persistence.</a:t>
            </a:r>
            <a:endParaRPr lang="en-US" sz="1046" dirty="0"/>
          </a:p>
        </p:txBody>
      </p:sp>
      <p:pic>
        <p:nvPicPr>
          <p:cNvPr id="2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1128713"/>
            <a:ext cx="4000500" cy="26669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Collaboration Mechanisms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67991"/>
            <a:ext cx="171450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1028700"/>
            <a:ext cx="250048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Operational Transformation (OT) 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685800" y="1321594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Algorithm that ensures concurrent edits are merged seamlessly without conflicts. </a:t>
            </a:r>
            <a:endParaRPr lang="en-US" sz="94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849506"/>
            <a:ext cx="171450" cy="157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5800" y="1810215"/>
            <a:ext cx="26777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Conflict-free Replicated Data Types </a:t>
            </a:r>
            <a:endParaRPr lang="en-US" sz="1238" dirty="0"/>
          </a:p>
        </p:txBody>
      </p:sp>
      <p:sp>
        <p:nvSpPr>
          <p:cNvPr id="9" name="Text 4"/>
          <p:cNvSpPr/>
          <p:nvPr/>
        </p:nvSpPr>
        <p:spPr>
          <a:xfrm>
            <a:off x="685800" y="2103109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structures that automatically resolve conflicts between concurrent operations. 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631021"/>
            <a:ext cx="171450" cy="157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5800" y="2591730"/>
            <a:ext cx="137927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WebSocket Server </a:t>
            </a:r>
            <a:endParaRPr lang="en-US" sz="1238" dirty="0"/>
          </a:p>
        </p:txBody>
      </p:sp>
      <p:sp>
        <p:nvSpPr>
          <p:cNvPr id="12" name="Text 6"/>
          <p:cNvSpPr/>
          <p:nvPr/>
        </p:nvSpPr>
        <p:spPr>
          <a:xfrm>
            <a:off x="685800" y="2884624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Central hub broadcasting document updates to all connected clients. </a:t>
            </a:r>
            <a:endParaRPr lang="en-US" sz="942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412536"/>
            <a:ext cx="171450" cy="1571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5800" y="3373245"/>
            <a:ext cx="17239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Presence &amp; Awareness </a:t>
            </a:r>
            <a:endParaRPr lang="en-US" sz="1238" dirty="0"/>
          </a:p>
        </p:txBody>
      </p:sp>
      <p:sp>
        <p:nvSpPr>
          <p:cNvPr id="15" name="Text 8"/>
          <p:cNvSpPr/>
          <p:nvPr/>
        </p:nvSpPr>
        <p:spPr>
          <a:xfrm>
            <a:off x="685800" y="3666139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Shows other users' cursors, selections, and online status in real-time. </a:t>
            </a:r>
            <a:endParaRPr lang="en-US" sz="942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028700"/>
            <a:ext cx="3929063" cy="26193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LLM Context Management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67991"/>
            <a:ext cx="171450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1028700"/>
            <a:ext cx="13208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Selective Context 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685800" y="1321594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 only relevant document sections to the LLM rather than the entire document, optimizing context window usage. </a:t>
            </a:r>
            <a:endParaRPr lang="en-US" sz="94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849506"/>
            <a:ext cx="171450" cy="157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5800" y="1810215"/>
            <a:ext cx="119839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Diff-based Edits </a:t>
            </a:r>
            <a:endParaRPr lang="en-US" sz="1238" dirty="0"/>
          </a:p>
        </p:txBody>
      </p:sp>
      <p:sp>
        <p:nvSpPr>
          <p:cNvPr id="9" name="Text 4"/>
          <p:cNvSpPr/>
          <p:nvPr/>
        </p:nvSpPr>
        <p:spPr>
          <a:xfrm>
            <a:off x="685800" y="2103109"/>
            <a:ext cx="3814763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Have the LLM generate a set of changes (diff) rather than the full modified document, reducing data transfer and enabling precise control. 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811038"/>
            <a:ext cx="171450" cy="157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5800" y="2771747"/>
            <a:ext cx="28803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Structured Document Representation </a:t>
            </a:r>
            <a:endParaRPr lang="en-US" sz="1238" dirty="0"/>
          </a:p>
        </p:txBody>
      </p:sp>
      <p:sp>
        <p:nvSpPr>
          <p:cNvPr id="12" name="Text 6"/>
          <p:cNvSpPr/>
          <p:nvPr/>
        </p:nvSpPr>
        <p:spPr>
          <a:xfrm>
            <a:off x="685800" y="3064641"/>
            <a:ext cx="3814763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Represent documents in structured formats (JSON, Markdown with metadata) to help the LLM understand document structure. </a:t>
            </a:r>
            <a:endParaRPr lang="en-US" sz="942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772570"/>
            <a:ext cx="171450" cy="1571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5800" y="3733279"/>
            <a:ext cx="173523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LangChain Integration </a:t>
            </a:r>
            <a:endParaRPr lang="en-US" sz="1238" dirty="0"/>
          </a:p>
        </p:txBody>
      </p:sp>
      <p:sp>
        <p:nvSpPr>
          <p:cNvPr id="15" name="Text 8"/>
          <p:cNvSpPr/>
          <p:nvPr/>
        </p:nvSpPr>
        <p:spPr>
          <a:xfrm>
            <a:off x="685800" y="4026173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Leverage tools like LangChain for document loading, processing, and agentic workflows for complex editing tasks. </a:t>
            </a:r>
            <a:endParaRPr lang="en-US" sz="942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028700"/>
            <a:ext cx="3929063" cy="20199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State Handling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57275"/>
            <a:ext cx="114300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2925" y="1035844"/>
            <a:ext cx="2253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Operational Transformation for LLM Edits 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428625" y="1200150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Treat AI-generated edits as another user's changes, integrating them using the same OT mechanisms to prevent conflicts. </a:t>
            </a:r>
            <a:endParaRPr lang="en-US" sz="837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571625"/>
            <a:ext cx="100013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638" y="1550194"/>
            <a:ext cx="21106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Real-time Synchronization with Convex </a:t>
            </a:r>
            <a:endParaRPr lang="en-US" sz="837" dirty="0"/>
          </a:p>
        </p:txBody>
      </p:sp>
      <p:sp>
        <p:nvSpPr>
          <p:cNvPr id="9" name="Text 4"/>
          <p:cNvSpPr/>
          <p:nvPr/>
        </p:nvSpPr>
        <p:spPr>
          <a:xfrm>
            <a:off x="428625" y="1714500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Persist document changes to Convex database, which automatically pushes updates to all subscribed clients. </a:t>
            </a:r>
            <a:endParaRPr lang="en-US" sz="837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085975"/>
            <a:ext cx="142875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1500" y="2064544"/>
            <a:ext cx="15075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TipTap AI Agent Integration </a:t>
            </a:r>
            <a:endParaRPr lang="en-US" sz="837" dirty="0"/>
          </a:p>
        </p:txBody>
      </p:sp>
      <p:sp>
        <p:nvSpPr>
          <p:cNvPr id="12" name="Text 6"/>
          <p:cNvSpPr/>
          <p:nvPr/>
        </p:nvSpPr>
        <p:spPr>
          <a:xfrm>
            <a:off x="428625" y="2228850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Leverage TipTap's AI Agent to simplify LLM integration for reading, rewriting, and formatting rich text. </a:t>
            </a:r>
            <a:endParaRPr lang="en-US" sz="837" dirty="0"/>
          </a:p>
        </p:txBody>
      </p:sp>
      <p:sp>
        <p:nvSpPr>
          <p:cNvPr id="13" name="Text 7"/>
          <p:cNvSpPr/>
          <p:nvPr/>
        </p:nvSpPr>
        <p:spPr>
          <a:xfrm>
            <a:off x="428625" y="2714625"/>
            <a:ext cx="40719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LLM Edit Workflow</a:t>
            </a:r>
            <a:endParaRPr lang="en-US" sz="1238" dirty="0"/>
          </a:p>
        </p:txBody>
      </p:sp>
      <p:sp>
        <p:nvSpPr>
          <p:cNvPr id="14" name="Shape 8"/>
          <p:cNvSpPr/>
          <p:nvPr/>
        </p:nvSpPr>
        <p:spPr>
          <a:xfrm>
            <a:off x="428625" y="3064669"/>
            <a:ext cx="936529" cy="1125810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15" name="Shape 9"/>
          <p:cNvSpPr/>
          <p:nvPr/>
        </p:nvSpPr>
        <p:spPr>
          <a:xfrm>
            <a:off x="542925" y="3178969"/>
            <a:ext cx="200025" cy="200025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16" name="Text 10"/>
          <p:cNvSpPr/>
          <p:nvPr/>
        </p:nvSpPr>
        <p:spPr>
          <a:xfrm>
            <a:off x="542925" y="3178969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542925" y="3436144"/>
            <a:ext cx="707929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requests edit via chat</a:t>
            </a:r>
            <a:endParaRPr lang="en-US" sz="837" dirty="0"/>
          </a:p>
        </p:txBody>
      </p:sp>
      <p:sp>
        <p:nvSpPr>
          <p:cNvPr id="18" name="Shape 12"/>
          <p:cNvSpPr/>
          <p:nvPr/>
        </p:nvSpPr>
        <p:spPr>
          <a:xfrm>
            <a:off x="1473761" y="3064669"/>
            <a:ext cx="936529" cy="1125810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19" name="Shape 13"/>
          <p:cNvSpPr/>
          <p:nvPr/>
        </p:nvSpPr>
        <p:spPr>
          <a:xfrm>
            <a:off x="1588061" y="3178969"/>
            <a:ext cx="200025" cy="200025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20" name="Text 14"/>
          <p:cNvSpPr/>
          <p:nvPr/>
        </p:nvSpPr>
        <p:spPr>
          <a:xfrm>
            <a:off x="1588061" y="3178969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1588061" y="3436144"/>
            <a:ext cx="707929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 gathers document context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518897" y="3064669"/>
            <a:ext cx="936529" cy="1125810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23" name="Shape 17"/>
          <p:cNvSpPr/>
          <p:nvPr/>
        </p:nvSpPr>
        <p:spPr>
          <a:xfrm>
            <a:off x="2633197" y="3178969"/>
            <a:ext cx="200025" cy="200025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24" name="Text 18"/>
          <p:cNvSpPr/>
          <p:nvPr/>
        </p:nvSpPr>
        <p:spPr>
          <a:xfrm>
            <a:off x="2633197" y="3178969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2633197" y="3436144"/>
            <a:ext cx="707929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LLM generates structured edits</a:t>
            </a:r>
            <a:endParaRPr lang="en-US" sz="837" dirty="0"/>
          </a:p>
        </p:txBody>
      </p:sp>
      <p:sp>
        <p:nvSpPr>
          <p:cNvPr id="26" name="Shape 20"/>
          <p:cNvSpPr/>
          <p:nvPr/>
        </p:nvSpPr>
        <p:spPr>
          <a:xfrm>
            <a:off x="3564034" y="3064669"/>
            <a:ext cx="936529" cy="1125810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27" name="Shape 21"/>
          <p:cNvSpPr/>
          <p:nvPr/>
        </p:nvSpPr>
        <p:spPr>
          <a:xfrm>
            <a:off x="3678334" y="3178969"/>
            <a:ext cx="200025" cy="200025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28" name="Text 22"/>
          <p:cNvSpPr/>
          <p:nvPr/>
        </p:nvSpPr>
        <p:spPr>
          <a:xfrm>
            <a:off x="3678334" y="3178969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9" name="Text 23"/>
          <p:cNvSpPr/>
          <p:nvPr/>
        </p:nvSpPr>
        <p:spPr>
          <a:xfrm>
            <a:off x="3678334" y="3436144"/>
            <a:ext cx="707929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applied &amp; synchronized</a:t>
            </a:r>
            <a:endParaRPr lang="en-US" sz="837" dirty="0"/>
          </a:p>
        </p:txBody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028700"/>
            <a:ext cx="3929063" cy="28519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Edit Indicators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67991"/>
            <a:ext cx="171450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1028700"/>
            <a:ext cx="15145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Presence Indicators 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685800" y="1323380"/>
            <a:ext cx="35868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Show which users are currently active in the document with 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685800" y="1503397"/>
            <a:ext cx="17736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avatars and status indicators. </a:t>
            </a:r>
            <a:endParaRPr lang="en-US" sz="942" dirty="0"/>
          </a:p>
        </p:txBody>
      </p:sp>
      <p:sp>
        <p:nvSpPr>
          <p:cNvPr id="8" name="Shape 4"/>
          <p:cNvSpPr/>
          <p:nvPr/>
        </p:nvSpPr>
        <p:spPr>
          <a:xfrm>
            <a:off x="685800" y="1784682"/>
            <a:ext cx="114300" cy="11430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9" name="Text 5"/>
          <p:cNvSpPr/>
          <p:nvPr/>
        </p:nvSpPr>
        <p:spPr>
          <a:xfrm>
            <a:off x="842963" y="1740564"/>
            <a:ext cx="4550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User 1 </a:t>
            </a:r>
            <a:endParaRPr lang="en-US" sz="942" dirty="0"/>
          </a:p>
        </p:txBody>
      </p:sp>
      <p:sp>
        <p:nvSpPr>
          <p:cNvPr id="10" name="Shape 6"/>
          <p:cNvSpPr/>
          <p:nvPr/>
        </p:nvSpPr>
        <p:spPr>
          <a:xfrm>
            <a:off x="1383767" y="1784682"/>
            <a:ext cx="114300" cy="114300"/>
          </a:xfrm>
          <a:prstGeom prst="ellipse">
            <a:avLst/>
          </a:prstGeom>
          <a:solidFill>
            <a:srgbClr val="EF4444"/>
          </a:solidFill>
          <a:ln/>
        </p:spPr>
      </p:sp>
      <p:sp>
        <p:nvSpPr>
          <p:cNvPr id="11" name="Text 7"/>
          <p:cNvSpPr/>
          <p:nvPr/>
        </p:nvSpPr>
        <p:spPr>
          <a:xfrm>
            <a:off x="1540929" y="1740564"/>
            <a:ext cx="4550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User 2 </a:t>
            </a:r>
            <a:endParaRPr lang="en-US" sz="942" dirty="0"/>
          </a:p>
        </p:txBody>
      </p:sp>
      <p:sp>
        <p:nvSpPr>
          <p:cNvPr id="12" name="Shape 8"/>
          <p:cNvSpPr/>
          <p:nvPr/>
        </p:nvSpPr>
        <p:spPr>
          <a:xfrm>
            <a:off x="2081733" y="1784682"/>
            <a:ext cx="114300" cy="114300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13" name="Text 9"/>
          <p:cNvSpPr/>
          <p:nvPr/>
        </p:nvSpPr>
        <p:spPr>
          <a:xfrm>
            <a:off x="2238896" y="1740564"/>
            <a:ext cx="7372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 Assistant </a:t>
            </a:r>
            <a:endParaRPr lang="en-US" sz="942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086673"/>
            <a:ext cx="171450" cy="15716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85800" y="2047382"/>
            <a:ext cx="165257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Awareness Indicators </a:t>
            </a:r>
            <a:endParaRPr lang="en-US" sz="1238" dirty="0"/>
          </a:p>
        </p:txBody>
      </p:sp>
      <p:sp>
        <p:nvSpPr>
          <p:cNvPr id="16" name="Text 11"/>
          <p:cNvSpPr/>
          <p:nvPr/>
        </p:nvSpPr>
        <p:spPr>
          <a:xfrm>
            <a:off x="685800" y="2340276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Display each user's cursor position and text selection in real-time with color-coded highlights. </a:t>
            </a:r>
            <a:endParaRPr lang="en-US" sz="942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868188"/>
            <a:ext cx="171450" cy="15716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85800" y="2828897"/>
            <a:ext cx="158546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Change Highlighting </a:t>
            </a:r>
            <a:endParaRPr lang="en-US" sz="1238" dirty="0"/>
          </a:p>
        </p:txBody>
      </p:sp>
      <p:sp>
        <p:nvSpPr>
          <p:cNvPr id="19" name="Text 13"/>
          <p:cNvSpPr/>
          <p:nvPr/>
        </p:nvSpPr>
        <p:spPr>
          <a:xfrm>
            <a:off x="685800" y="3121791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Temporarily highlight modified text with background colors or underlines to draw attention to recent changes. </a:t>
            </a:r>
            <a:endParaRPr lang="en-US" sz="942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649703"/>
            <a:ext cx="171450" cy="15716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85800" y="3610412"/>
            <a:ext cx="160779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AI-specific Indicators </a:t>
            </a:r>
            <a:endParaRPr lang="en-US" sz="1238" dirty="0"/>
          </a:p>
        </p:txBody>
      </p:sp>
      <p:sp>
        <p:nvSpPr>
          <p:cNvPr id="22" name="Text 15"/>
          <p:cNvSpPr/>
          <p:nvPr/>
        </p:nvSpPr>
        <p:spPr>
          <a:xfrm>
            <a:off x="685800" y="3903306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 distinct visual styles for AI-driven changes to differentiate them from human edits, with options for user confirmation. </a:t>
            </a:r>
            <a:endParaRPr lang="en-US" sz="942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028700"/>
            <a:ext cx="3929063" cy="26193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Feedback Systems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67991"/>
            <a:ext cx="171450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5800" y="1028700"/>
            <a:ext cx="12255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Decorations API </a:t>
            </a:r>
            <a:endParaRPr lang="en-US" sz="1238" dirty="0"/>
          </a:p>
        </p:txBody>
      </p:sp>
      <p:sp>
        <p:nvSpPr>
          <p:cNvPr id="6" name="Text 2"/>
          <p:cNvSpPr/>
          <p:nvPr/>
        </p:nvSpPr>
        <p:spPr>
          <a:xfrm>
            <a:off x="685800" y="1323380"/>
            <a:ext cx="37018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Apply styling to document ranges without modifying content, 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685800" y="1503397"/>
            <a:ext cx="328029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ideal for highlighting changes and showing selections. </a:t>
            </a:r>
            <a:endParaRPr lang="en-US" sz="942" dirty="0"/>
          </a:p>
        </p:txBody>
      </p:sp>
      <p:sp>
        <p:nvSpPr>
          <p:cNvPr id="8" name="Shape 4"/>
          <p:cNvSpPr/>
          <p:nvPr/>
        </p:nvSpPr>
        <p:spPr>
          <a:xfrm>
            <a:off x="685800" y="1738778"/>
            <a:ext cx="3814763" cy="1074353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9" name="Text 5"/>
          <p:cNvSpPr/>
          <p:nvPr/>
        </p:nvSpPr>
        <p:spPr>
          <a:xfrm>
            <a:off x="771525" y="1797714"/>
            <a:ext cx="12745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editor.decorations.add([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771525" y="1957722"/>
            <a:ext cx="434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{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771525" y="2117731"/>
            <a:ext cx="843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from: 10, to: 20,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771525" y="2277740"/>
            <a:ext cx="16776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attrs: { class: 'ai-edit-highlight' }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771525" y="2437749"/>
            <a:ext cx="434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771525" y="2597758"/>
            <a:ext cx="719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]) </a:t>
            </a:r>
            <a:endParaRPr lang="en-US" sz="837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981009"/>
            <a:ext cx="171450" cy="15716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85800" y="2941718"/>
            <a:ext cx="17935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 Nodes &amp; Marks </a:t>
            </a:r>
            <a:endParaRPr lang="en-US" sz="1238" dirty="0"/>
          </a:p>
        </p:txBody>
      </p:sp>
      <p:sp>
        <p:nvSpPr>
          <p:cNvPr id="17" name="Text 12"/>
          <p:cNvSpPr/>
          <p:nvPr/>
        </p:nvSpPr>
        <p:spPr>
          <a:xfrm>
            <a:off x="685800" y="3234612"/>
            <a:ext cx="38147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Create specialized content types for comments, annotations, or other visual feedback elements with custom rendering. </a:t>
            </a:r>
            <a:endParaRPr lang="en-US" sz="942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762524"/>
            <a:ext cx="171450" cy="15716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85800" y="3723233"/>
            <a:ext cx="240429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F172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Track Changes Implementation </a:t>
            </a:r>
            <a:endParaRPr lang="en-US" sz="1238" dirty="0"/>
          </a:p>
        </p:txBody>
      </p:sp>
      <p:sp>
        <p:nvSpPr>
          <p:cNvPr id="20" name="Text 14"/>
          <p:cNvSpPr/>
          <p:nvPr/>
        </p:nvSpPr>
        <p:spPr>
          <a:xfrm>
            <a:off x="685800" y="4016127"/>
            <a:ext cx="3814763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41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Build a formal review system allowing users to accept or reject changes, with visual indicators for additions, deletions, and modifications. </a:t>
            </a:r>
            <a:endParaRPr lang="en-US" sz="942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028700"/>
            <a:ext cx="3929063" cy="29467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2025-09-08T11:07:50Z</dcterms:created>
  <dcterms:modified xsi:type="dcterms:W3CDTF">2025-09-08T11:07:50Z</dcterms:modified>
</cp:coreProperties>
</file>